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65" r:id="rId3"/>
    <p:sldId id="264" r:id="rId4"/>
    <p:sldId id="258" r:id="rId5"/>
    <p:sldId id="266" r:id="rId6"/>
    <p:sldId id="259" r:id="rId7"/>
    <p:sldId id="267" r:id="rId8"/>
    <p:sldId id="260" r:id="rId9"/>
    <p:sldId id="261" r:id="rId10"/>
    <p:sldId id="262" r:id="rId11"/>
    <p:sldId id="263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4" d="100"/>
          <a:sy n="54" d="100"/>
        </p:scale>
        <p:origin x="-80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1B28F2-A6F6-3B4F-A833-0C00B5641AA9}" type="datetimeFigureOut">
              <a:rPr lang="en-US" smtClean="0"/>
              <a:pPr/>
              <a:t>2/17/14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64ED1A-AFE2-1145-A61D-51E703E460F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acid </a:t>
            </a:r>
            <a:r>
              <a:rPr lang="en-US" dirty="0" smtClean="0"/>
              <a:t>deposition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952947"/>
            <a:ext cx="9144000" cy="4525963"/>
          </a:xfrm>
        </p:spPr>
        <p:txBody>
          <a:bodyPr>
            <a:normAutofit/>
          </a:bodyPr>
          <a:lstStyle/>
          <a:p>
            <a:r>
              <a:rPr lang="en-US" sz="4000" dirty="0"/>
              <a:t>State what is meant by the term acid deposition and outline its origins.</a:t>
            </a:r>
            <a:endParaRPr lang="en-GB" sz="4000" dirty="0" smtClean="0"/>
          </a:p>
          <a:p>
            <a:endParaRPr lang="en-US" sz="4000" dirty="0"/>
          </a:p>
          <a:p>
            <a:r>
              <a:rPr lang="en-US" sz="4000" dirty="0" smtClean="0"/>
              <a:t>Discuss </a:t>
            </a:r>
            <a:r>
              <a:rPr lang="en-US" sz="4000" dirty="0"/>
              <a:t>the environmental effects of acid deposition and possible methods to counteract them.</a:t>
            </a:r>
            <a:r>
              <a:rPr lang="en-GB" sz="4000" dirty="0" smtClean="0"/>
              <a:t> </a:t>
            </a:r>
            <a:endParaRPr lang="en-US" sz="40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96862"/>
            <a:ext cx="8229600" cy="1143000"/>
          </a:xfrm>
        </p:spPr>
        <p:txBody>
          <a:bodyPr/>
          <a:lstStyle/>
          <a:p>
            <a:r>
              <a:rPr lang="en-US" b="1" dirty="0" smtClean="0"/>
              <a:t>acid deposition</a:t>
            </a:r>
            <a:endParaRPr lang="en-US" b="1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59491600"/>
              </p:ext>
            </p:extLst>
          </p:nvPr>
        </p:nvGraphicFramePr>
        <p:xfrm>
          <a:off x="0" y="846138"/>
          <a:ext cx="9144000" cy="562090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1528900"/>
                <a:gridCol w="7615100"/>
              </a:tblGrid>
              <a:tr h="1449331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>
                          <a:latin typeface="Arial"/>
                          <a:ea typeface="Times New Roman"/>
                          <a:cs typeface="Geneva"/>
                        </a:rPr>
                        <a:t>aquatic life</a:t>
                      </a:r>
                      <a:endParaRPr lang="en-GB" sz="2000" b="0" dirty="0">
                        <a:latin typeface="Geneva"/>
                        <a:ea typeface="Times New Roman"/>
                        <a:cs typeface="Geneva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increased levels of aluminum ions dissolved from the soil kills fish as it effects the function of the gills; a lot of fish, algae, insect larvae even plankton cannot survive in water below a certain </a:t>
                      </a:r>
                      <a:r>
                        <a:rPr lang="en-US" sz="2400" b="0" dirty="0" err="1">
                          <a:latin typeface="Arial"/>
                          <a:ea typeface="Times New Roman"/>
                          <a:cs typeface="Geneva"/>
                        </a:rPr>
                        <a:t>pH.</a:t>
                      </a:r>
                      <a:endParaRPr lang="en-GB" sz="2400" b="0" dirty="0">
                        <a:latin typeface="Geneva"/>
                        <a:ea typeface="Times New Roman"/>
                        <a:cs typeface="Geneva"/>
                      </a:endParaRPr>
                    </a:p>
                  </a:txBody>
                  <a:tcPr marL="68580" marR="68580" marT="0" marB="0"/>
                </a:tc>
              </a:tr>
              <a:tr h="4157860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>
                          <a:latin typeface="Arial"/>
                          <a:ea typeface="Times New Roman"/>
                          <a:cs typeface="Geneva"/>
                        </a:rPr>
                        <a:t>vegetation</a:t>
                      </a:r>
                      <a:endParaRPr lang="en-GB" sz="2000" b="0">
                        <a:latin typeface="Geneva"/>
                        <a:ea typeface="Times New Roman"/>
                        <a:cs typeface="Geneva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42900" marR="0" lvl="0" indent="-34290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increased soil acidity leaches important nutrients (e.g. Ca</a:t>
                      </a:r>
                      <a:r>
                        <a:rPr lang="en-US" sz="2400" b="0" baseline="30000" dirty="0">
                          <a:latin typeface="Arial"/>
                          <a:ea typeface="Times New Roman"/>
                          <a:cs typeface="Geneva"/>
                        </a:rPr>
                        <a:t>2+</a:t>
                      </a: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/K</a:t>
                      </a:r>
                      <a:r>
                        <a:rPr lang="en-US" sz="2400" b="0" baseline="30000" dirty="0">
                          <a:latin typeface="Arial"/>
                          <a:ea typeface="Times New Roman"/>
                          <a:cs typeface="Geneva"/>
                        </a:rPr>
                        <a:t>+</a:t>
                      </a: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/ Mg</a:t>
                      </a:r>
                      <a:r>
                        <a:rPr lang="en-US" sz="2400" b="0" baseline="30000" dirty="0">
                          <a:latin typeface="Arial"/>
                          <a:ea typeface="Times New Roman"/>
                          <a:cs typeface="Geneva"/>
                        </a:rPr>
                        <a:t>2+</a:t>
                      </a: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) out of the top soil </a:t>
                      </a:r>
                      <a:endParaRPr lang="en-GB" sz="2400" b="0" dirty="0">
                        <a:latin typeface="Geneva"/>
                        <a:ea typeface="Times New Roman"/>
                        <a:cs typeface="Geneva"/>
                      </a:endParaRPr>
                    </a:p>
                    <a:p>
                      <a:pPr marL="342900" marR="0" lvl="0" indent="-34290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Mg</a:t>
                      </a:r>
                      <a:r>
                        <a:rPr lang="en-US" sz="2400" b="0" baseline="30000" dirty="0">
                          <a:latin typeface="Arial"/>
                          <a:ea typeface="Times New Roman"/>
                          <a:cs typeface="Geneva"/>
                        </a:rPr>
                        <a:t>2+</a:t>
                      </a: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is necessary to make chlorophyll so removal of this ion results in lowering rate of photosynthesis and reducing growth of plants and crop yields.  </a:t>
                      </a:r>
                      <a:endParaRPr lang="en-GB" sz="2400" b="0" dirty="0">
                        <a:latin typeface="Geneva"/>
                        <a:ea typeface="Times New Roman"/>
                        <a:cs typeface="Geneva"/>
                      </a:endParaRPr>
                    </a:p>
                    <a:p>
                      <a:pPr marL="342900" marR="0" lvl="0" indent="-34290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Increased concentration of Al</a:t>
                      </a:r>
                      <a:r>
                        <a:rPr lang="en-US" sz="2400" b="0" baseline="30000" dirty="0">
                          <a:latin typeface="Arial"/>
                          <a:ea typeface="Times New Roman"/>
                          <a:cs typeface="Geneva"/>
                        </a:rPr>
                        <a:t>3+</a:t>
                      </a: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 which damages roots</a:t>
                      </a:r>
                      <a:endParaRPr lang="en-GB" sz="2400" b="0" dirty="0">
                        <a:latin typeface="Geneva"/>
                        <a:ea typeface="Times New Roman"/>
                        <a:cs typeface="Geneva"/>
                      </a:endParaRPr>
                    </a:p>
                    <a:p>
                      <a:pPr marL="342900" marR="0" lvl="0" indent="-34290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stunted growth, </a:t>
                      </a:r>
                      <a:endParaRPr lang="en-GB" sz="2400" b="0" dirty="0">
                        <a:latin typeface="Geneva"/>
                        <a:ea typeface="Times New Roman"/>
                        <a:cs typeface="Geneva"/>
                      </a:endParaRPr>
                    </a:p>
                    <a:p>
                      <a:pPr marL="342900" marR="0" lvl="0" indent="-34290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thinning of tree tops, </a:t>
                      </a:r>
                      <a:endParaRPr lang="en-GB" sz="2400" b="0" dirty="0">
                        <a:latin typeface="Geneva"/>
                        <a:ea typeface="Times New Roman"/>
                        <a:cs typeface="Geneva"/>
                      </a:endParaRPr>
                    </a:p>
                    <a:p>
                      <a:pPr marL="342900" marR="0" lvl="0" indent="-34290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yellowing and loss of leaves.</a:t>
                      </a:r>
                      <a:endParaRPr lang="en-GB" sz="2400" b="0" dirty="0">
                        <a:latin typeface="Geneva"/>
                        <a:ea typeface="Times New Roman"/>
                        <a:cs typeface="Geneva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b="1" dirty="0" smtClean="0"/>
              <a:t>acid </a:t>
            </a:r>
            <a:r>
              <a:rPr lang="en-US" b="1" dirty="0" smtClean="0"/>
              <a:t>deposition: action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5478517"/>
          </a:xfrm>
        </p:spPr>
        <p:txBody>
          <a:bodyPr>
            <a:normAutofit fontScale="77500" lnSpcReduction="20000"/>
          </a:bodyPr>
          <a:lstStyle/>
          <a:p>
            <a:pPr lvl="0"/>
            <a:r>
              <a:rPr lang="en-US" dirty="0"/>
              <a:t>C</a:t>
            </a:r>
            <a:r>
              <a:rPr lang="en-US" dirty="0" smtClean="0"/>
              <a:t>utting </a:t>
            </a:r>
            <a:r>
              <a:rPr lang="en-US" dirty="0"/>
              <a:t>down emissions of nitrogen oxides by using catalytic </a:t>
            </a:r>
            <a:r>
              <a:rPr lang="en-US" dirty="0" smtClean="0"/>
              <a:t>converters, lean burn engines and thermal </a:t>
            </a:r>
            <a:r>
              <a:rPr lang="en-US" dirty="0"/>
              <a:t>exhaust </a:t>
            </a:r>
            <a:r>
              <a:rPr lang="en-US" dirty="0" smtClean="0"/>
              <a:t>systems (lowers operating temperature).</a:t>
            </a:r>
          </a:p>
          <a:p>
            <a:pPr lvl="0"/>
            <a:endParaRPr lang="en-GB" sz="1419" dirty="0" smtClean="0"/>
          </a:p>
          <a:p>
            <a:pPr lvl="0"/>
            <a:r>
              <a:rPr lang="en-US" dirty="0"/>
              <a:t>U</a:t>
            </a:r>
            <a:r>
              <a:rPr lang="en-US" dirty="0" smtClean="0"/>
              <a:t>se </a:t>
            </a:r>
            <a:r>
              <a:rPr lang="en-US" dirty="0"/>
              <a:t>of low </a:t>
            </a:r>
            <a:r>
              <a:rPr lang="en-US" dirty="0" err="1"/>
              <a:t>sulphur</a:t>
            </a:r>
            <a:r>
              <a:rPr lang="en-US" dirty="0"/>
              <a:t> </a:t>
            </a:r>
            <a:r>
              <a:rPr lang="en-US" dirty="0" smtClean="0"/>
              <a:t>fuels or remove </a:t>
            </a:r>
            <a:r>
              <a:rPr lang="en-US" dirty="0" err="1" smtClean="0"/>
              <a:t>sulphur</a:t>
            </a:r>
            <a:r>
              <a:rPr lang="en-US" dirty="0" smtClean="0"/>
              <a:t> before use.</a:t>
            </a:r>
          </a:p>
          <a:p>
            <a:pPr lvl="0"/>
            <a:endParaRPr lang="en-GB" sz="1419" dirty="0" smtClean="0"/>
          </a:p>
          <a:p>
            <a:pPr lvl="0"/>
            <a:r>
              <a:rPr lang="en-US" dirty="0"/>
              <a:t>R</a:t>
            </a:r>
            <a:r>
              <a:rPr lang="en-US" dirty="0" smtClean="0"/>
              <a:t>emoval </a:t>
            </a:r>
            <a:r>
              <a:rPr lang="en-US" dirty="0"/>
              <a:t>of </a:t>
            </a:r>
            <a:r>
              <a:rPr lang="en-US" dirty="0" err="1"/>
              <a:t>sulphur</a:t>
            </a:r>
            <a:r>
              <a:rPr lang="en-US" dirty="0"/>
              <a:t> oxides from exhaust </a:t>
            </a:r>
            <a:r>
              <a:rPr lang="en-US" dirty="0" smtClean="0"/>
              <a:t>fumes (factories, </a:t>
            </a:r>
            <a:r>
              <a:rPr lang="en-US" dirty="0" err="1" smtClean="0"/>
              <a:t>powr</a:t>
            </a:r>
            <a:r>
              <a:rPr lang="en-US" dirty="0" smtClean="0"/>
              <a:t> station stacks, incinerators) ; alkali scrubbers, limestone based fluidized bed.</a:t>
            </a:r>
          </a:p>
          <a:p>
            <a:pPr lvl="0"/>
            <a:endParaRPr lang="en-GB" sz="1419" dirty="0" smtClean="0"/>
          </a:p>
          <a:p>
            <a:pPr lvl="0"/>
            <a:r>
              <a:rPr lang="en-US" dirty="0"/>
              <a:t>U</a:t>
            </a:r>
            <a:r>
              <a:rPr lang="en-US" dirty="0" smtClean="0"/>
              <a:t>se </a:t>
            </a:r>
            <a:r>
              <a:rPr lang="en-US" dirty="0"/>
              <a:t>of alternative sources of energy which do not involve fossil fuels and the production of very high temperatures</a:t>
            </a:r>
            <a:r>
              <a:rPr lang="en-US" dirty="0" smtClean="0"/>
              <a:t>.</a:t>
            </a:r>
          </a:p>
          <a:p>
            <a:pPr lvl="0"/>
            <a:endParaRPr lang="en-GB" sz="1571" dirty="0" smtClean="0"/>
          </a:p>
          <a:p>
            <a:pPr lvl="0"/>
            <a:r>
              <a:rPr lang="en-US" dirty="0"/>
              <a:t>D</a:t>
            </a:r>
            <a:r>
              <a:rPr lang="en-US" dirty="0" smtClean="0"/>
              <a:t>ealing </a:t>
            </a:r>
            <a:r>
              <a:rPr lang="en-US" dirty="0"/>
              <a:t>with acid rain itself:  neutralization of lakes using calcium carbonate or calcium oxide,</a:t>
            </a:r>
            <a:r>
              <a:rPr lang="en-US" dirty="0" smtClean="0"/>
              <a:t> </a:t>
            </a:r>
          </a:p>
          <a:p>
            <a:pPr lvl="0"/>
            <a:endParaRPr lang="en-GB" sz="1419" dirty="0" smtClean="0"/>
          </a:p>
          <a:p>
            <a:pPr>
              <a:buNone/>
            </a:pPr>
            <a:r>
              <a:rPr lang="en-US" dirty="0" smtClean="0"/>
              <a:t>          e.g</a:t>
            </a:r>
            <a:r>
              <a:rPr lang="en-US" dirty="0"/>
              <a:t>.  </a:t>
            </a:r>
            <a:r>
              <a:rPr lang="en-US" dirty="0" err="1"/>
              <a:t>CaO</a:t>
            </a:r>
            <a:r>
              <a:rPr lang="en-US" dirty="0"/>
              <a:t>  +     H</a:t>
            </a:r>
            <a:r>
              <a:rPr lang="en-US" baseline="-25000" dirty="0"/>
              <a:t>2</a:t>
            </a:r>
            <a:r>
              <a:rPr lang="en-US" dirty="0"/>
              <a:t>SO</a:t>
            </a:r>
            <a:r>
              <a:rPr lang="en-US" baseline="-25000" dirty="0"/>
              <a:t>4 </a:t>
            </a:r>
            <a:r>
              <a:rPr lang="en-US" dirty="0"/>
              <a:t> (</a:t>
            </a:r>
            <a:r>
              <a:rPr lang="en-US" dirty="0" err="1"/>
              <a:t>aq</a:t>
            </a:r>
            <a:r>
              <a:rPr lang="en-US" dirty="0"/>
              <a:t>)   </a:t>
            </a:r>
            <a:r>
              <a:rPr lang="en-US" dirty="0" err="1">
                <a:sym typeface="Symbol"/>
              </a:rPr>
              <a:t></a:t>
            </a:r>
            <a:r>
              <a:rPr lang="en-US" dirty="0"/>
              <a:t>   CaSO</a:t>
            </a:r>
            <a:r>
              <a:rPr lang="en-US" baseline="-25000" dirty="0"/>
              <a:t>4</a:t>
            </a:r>
            <a:r>
              <a:rPr lang="en-US" dirty="0"/>
              <a:t> (</a:t>
            </a:r>
            <a:r>
              <a:rPr lang="en-US" dirty="0" err="1"/>
              <a:t>s</a:t>
            </a:r>
            <a:r>
              <a:rPr lang="en-US" dirty="0"/>
              <a:t>) + H</a:t>
            </a:r>
            <a:r>
              <a:rPr lang="en-US" baseline="-25000" dirty="0"/>
              <a:t>2</a:t>
            </a:r>
            <a:r>
              <a:rPr lang="en-US" dirty="0"/>
              <a:t>O (</a:t>
            </a:r>
            <a:r>
              <a:rPr lang="en-US" dirty="0" err="1"/>
              <a:t>l</a:t>
            </a:r>
            <a:r>
              <a:rPr lang="en-US" dirty="0"/>
              <a:t>) </a:t>
            </a:r>
            <a:endParaRPr lang="en-GB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rainwater normally acidic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610332"/>
            <a:ext cx="8229600" cy="351583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4400" dirty="0" smtClean="0"/>
              <a:t>Write equations to show that rain water is normally acidic.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41419667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b="1" dirty="0"/>
              <a:t>r</a:t>
            </a:r>
            <a:r>
              <a:rPr lang="en-US" b="1" dirty="0" smtClean="0"/>
              <a:t>ainwater </a:t>
            </a:r>
            <a:r>
              <a:rPr lang="en-US" b="1" dirty="0" smtClean="0"/>
              <a:t>normally acidic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308754"/>
            <a:ext cx="9144000" cy="5549246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Rain is naturally slightly acidic because of the carbon dioxide dissolving into rain water to form carbonic acid according to the equation:                           </a:t>
            </a:r>
          </a:p>
          <a:p>
            <a:pPr>
              <a:buNone/>
            </a:pPr>
            <a:r>
              <a:rPr lang="en-US" dirty="0" smtClean="0"/>
              <a:t>               </a:t>
            </a:r>
            <a:r>
              <a:rPr lang="en-US" dirty="0" smtClean="0">
                <a:solidFill>
                  <a:srgbClr val="FF0000"/>
                </a:solidFill>
              </a:rPr>
              <a:t>CO</a:t>
            </a:r>
            <a:r>
              <a:rPr lang="en-US" baseline="-25000" dirty="0" smtClean="0">
                <a:solidFill>
                  <a:srgbClr val="FF0000"/>
                </a:solidFill>
              </a:rPr>
              <a:t>2</a:t>
            </a:r>
            <a:r>
              <a:rPr lang="en-US" dirty="0" smtClean="0">
                <a:solidFill>
                  <a:srgbClr val="FF0000"/>
                </a:solidFill>
              </a:rPr>
              <a:t>  (</a:t>
            </a:r>
            <a:r>
              <a:rPr lang="en-US" dirty="0" err="1" smtClean="0">
                <a:solidFill>
                  <a:srgbClr val="FF0000"/>
                </a:solidFill>
              </a:rPr>
              <a:t>g</a:t>
            </a:r>
            <a:r>
              <a:rPr lang="en-US" dirty="0" smtClean="0">
                <a:solidFill>
                  <a:srgbClr val="FF0000"/>
                </a:solidFill>
              </a:rPr>
              <a:t>)   +    H</a:t>
            </a:r>
            <a:r>
              <a:rPr lang="en-US" baseline="-25000" dirty="0" smtClean="0">
                <a:solidFill>
                  <a:srgbClr val="FF0000"/>
                </a:solidFill>
              </a:rPr>
              <a:t>2</a:t>
            </a:r>
            <a:r>
              <a:rPr lang="en-US" dirty="0" smtClean="0">
                <a:solidFill>
                  <a:srgbClr val="FF0000"/>
                </a:solidFill>
              </a:rPr>
              <a:t>O  (</a:t>
            </a:r>
            <a:r>
              <a:rPr lang="en-US" dirty="0" err="1" smtClean="0">
                <a:solidFill>
                  <a:srgbClr val="FF0000"/>
                </a:solidFill>
              </a:rPr>
              <a:t>l</a:t>
            </a:r>
            <a:r>
              <a:rPr lang="en-US" dirty="0" smtClean="0">
                <a:solidFill>
                  <a:srgbClr val="FF0000"/>
                </a:solidFill>
              </a:rPr>
              <a:t>)  </a:t>
            </a:r>
            <a:r>
              <a:rPr lang="en-US" dirty="0" err="1" smtClean="0">
                <a:solidFill>
                  <a:srgbClr val="FF0000"/>
                </a:solidFill>
                <a:sym typeface="Symbol"/>
              </a:rPr>
              <a:t></a:t>
            </a:r>
            <a:r>
              <a:rPr lang="en-US" dirty="0" smtClean="0">
                <a:solidFill>
                  <a:srgbClr val="FF0000"/>
                </a:solidFill>
              </a:rPr>
              <a:t>    H</a:t>
            </a:r>
            <a:r>
              <a:rPr lang="en-US" baseline="-25000" dirty="0" smtClean="0">
                <a:solidFill>
                  <a:srgbClr val="FF0000"/>
                </a:solidFill>
              </a:rPr>
              <a:t>2</a:t>
            </a:r>
            <a:r>
              <a:rPr lang="en-US" dirty="0" smtClean="0">
                <a:solidFill>
                  <a:srgbClr val="FF0000"/>
                </a:solidFill>
              </a:rPr>
              <a:t>CO</a:t>
            </a:r>
            <a:r>
              <a:rPr lang="en-US" baseline="-25000" dirty="0" smtClean="0">
                <a:solidFill>
                  <a:srgbClr val="FF0000"/>
                </a:solidFill>
              </a:rPr>
              <a:t>3</a:t>
            </a:r>
            <a:r>
              <a:rPr lang="en-US" dirty="0" smtClean="0">
                <a:solidFill>
                  <a:srgbClr val="FF0000"/>
                </a:solidFill>
              </a:rPr>
              <a:t> (</a:t>
            </a:r>
            <a:r>
              <a:rPr lang="en-US" dirty="0" err="1" smtClean="0">
                <a:solidFill>
                  <a:srgbClr val="FF0000"/>
                </a:solidFill>
              </a:rPr>
              <a:t>aq</a:t>
            </a:r>
            <a:r>
              <a:rPr lang="en-US" dirty="0" smtClean="0">
                <a:solidFill>
                  <a:srgbClr val="FF0000"/>
                </a:solidFill>
              </a:rPr>
              <a:t>)  </a:t>
            </a:r>
          </a:p>
          <a:p>
            <a:pPr>
              <a:buNone/>
            </a:pPr>
            <a:endParaRPr lang="en-GB" dirty="0" smtClean="0">
              <a:solidFill>
                <a:srgbClr val="FF0000"/>
              </a:solidFill>
            </a:endParaRPr>
          </a:p>
          <a:p>
            <a:r>
              <a:rPr lang="en-US" dirty="0" smtClean="0"/>
              <a:t>Carbon acid is a weak acid that dissociates partially to produce H</a:t>
            </a:r>
            <a:r>
              <a:rPr lang="en-US" baseline="30000" dirty="0" smtClean="0"/>
              <a:t>+ </a:t>
            </a:r>
            <a:r>
              <a:rPr lang="en-US" dirty="0" smtClean="0"/>
              <a:t>ions to make rain water slightly acidic. </a:t>
            </a:r>
            <a:endParaRPr lang="en-GB" dirty="0" smtClean="0"/>
          </a:p>
          <a:p>
            <a:pPr>
              <a:buNone/>
            </a:pPr>
            <a:r>
              <a:rPr lang="en-US" dirty="0" smtClean="0"/>
              <a:t> </a:t>
            </a:r>
            <a:endParaRPr lang="en-GB" dirty="0" smtClean="0"/>
          </a:p>
          <a:p>
            <a:pPr>
              <a:buNone/>
            </a:pPr>
            <a:r>
              <a:rPr lang="en-US" dirty="0" smtClean="0"/>
              <a:t>                          H</a:t>
            </a:r>
            <a:r>
              <a:rPr lang="en-US" baseline="-25000" dirty="0" smtClean="0"/>
              <a:t>2</a:t>
            </a:r>
            <a:r>
              <a:rPr lang="en-US" dirty="0" smtClean="0"/>
              <a:t>CO</a:t>
            </a:r>
            <a:r>
              <a:rPr lang="en-US" baseline="-25000" dirty="0" smtClean="0"/>
              <a:t>3</a:t>
            </a:r>
            <a:r>
              <a:rPr lang="en-US" dirty="0" smtClean="0"/>
              <a:t> (</a:t>
            </a:r>
            <a:r>
              <a:rPr lang="en-US" dirty="0" err="1" smtClean="0"/>
              <a:t>aq</a:t>
            </a:r>
            <a:r>
              <a:rPr lang="en-US" dirty="0" smtClean="0"/>
              <a:t>) </a:t>
            </a:r>
            <a:r>
              <a:rPr lang="en-US" dirty="0" err="1" smtClean="0">
                <a:sym typeface="Symbol"/>
              </a:rPr>
              <a:t></a:t>
            </a:r>
            <a:r>
              <a:rPr lang="en-US" dirty="0" smtClean="0"/>
              <a:t>  HCO</a:t>
            </a:r>
            <a:r>
              <a:rPr lang="en-US" baseline="-25000" dirty="0" smtClean="0"/>
              <a:t>3</a:t>
            </a:r>
            <a:r>
              <a:rPr lang="en-US" baseline="30000" dirty="0" smtClean="0"/>
              <a:t>-</a:t>
            </a:r>
            <a:r>
              <a:rPr lang="en-US" dirty="0" smtClean="0"/>
              <a:t> (</a:t>
            </a:r>
            <a:r>
              <a:rPr lang="en-US" dirty="0" err="1" smtClean="0"/>
              <a:t>aq</a:t>
            </a:r>
            <a:r>
              <a:rPr lang="en-US" dirty="0" smtClean="0"/>
              <a:t>) + </a:t>
            </a:r>
            <a:r>
              <a:rPr lang="en-US" dirty="0" err="1" smtClean="0"/>
              <a:t>H</a:t>
            </a:r>
            <a:r>
              <a:rPr lang="en-US" baseline="30000" dirty="0" err="1" smtClean="0"/>
              <a:t>+</a:t>
            </a:r>
            <a:r>
              <a:rPr lang="en-US" dirty="0" err="1" smtClean="0"/>
              <a:t>(aq</a:t>
            </a:r>
            <a:r>
              <a:rPr lang="en-US" dirty="0" smtClean="0"/>
              <a:t>)</a:t>
            </a:r>
            <a:endParaRPr lang="en-GB" dirty="0" smtClean="0"/>
          </a:p>
          <a:p>
            <a:pPr>
              <a:buNone/>
            </a:pPr>
            <a:endParaRPr lang="en-US" b="1" dirty="0" smtClean="0"/>
          </a:p>
          <a:p>
            <a:pPr>
              <a:buNone/>
            </a:pPr>
            <a:r>
              <a:rPr lang="en-US" b="1" dirty="0" smtClean="0"/>
              <a:t>     Acidic rain is rain with a pH of less than 5.6</a:t>
            </a:r>
            <a:r>
              <a:rPr lang="en-US" dirty="0" smtClean="0"/>
              <a:t> as it </a:t>
            </a:r>
            <a:r>
              <a:rPr lang="en-US" dirty="0" smtClean="0"/>
              <a:t>contains </a:t>
            </a:r>
            <a:r>
              <a:rPr lang="en-US" dirty="0" smtClean="0"/>
              <a:t>nitric acid and </a:t>
            </a:r>
            <a:r>
              <a:rPr lang="en-US" dirty="0" err="1" smtClean="0"/>
              <a:t>sulphuric</a:t>
            </a:r>
            <a:r>
              <a:rPr lang="en-US" dirty="0" smtClean="0"/>
              <a:t> acid.</a:t>
            </a:r>
            <a:endParaRPr lang="en-GB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969326"/>
          </a:xfrm>
        </p:spPr>
        <p:txBody>
          <a:bodyPr/>
          <a:lstStyle/>
          <a:p>
            <a:r>
              <a:rPr lang="en-US" b="1" dirty="0" smtClean="0"/>
              <a:t>acid deposition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243964"/>
            <a:ext cx="9144000" cy="5614035"/>
          </a:xfrm>
        </p:spPr>
        <p:txBody>
          <a:bodyPr>
            <a:normAutofit fontScale="92500" lnSpcReduction="10000"/>
          </a:bodyPr>
          <a:lstStyle/>
          <a:p>
            <a:r>
              <a:rPr lang="en-US" dirty="0"/>
              <a:t>Acid deposition refers to the process by which </a:t>
            </a:r>
            <a:r>
              <a:rPr lang="en-US" dirty="0" smtClean="0"/>
              <a:t>acid particles (</a:t>
            </a:r>
            <a:r>
              <a:rPr lang="en-US" dirty="0" smtClean="0">
                <a:solidFill>
                  <a:srgbClr val="FF0000"/>
                </a:solidFill>
              </a:rPr>
              <a:t>acid solution particles or particles which can form acidic solutions i.e. H</a:t>
            </a:r>
            <a:r>
              <a:rPr lang="en-US" baseline="30000" dirty="0" smtClean="0">
                <a:solidFill>
                  <a:srgbClr val="FF0000"/>
                </a:solidFill>
              </a:rPr>
              <a:t>+</a:t>
            </a:r>
            <a:r>
              <a:rPr lang="en-US" baseline="-25000" dirty="0" smtClean="0">
                <a:solidFill>
                  <a:srgbClr val="FF0000"/>
                </a:solidFill>
              </a:rPr>
              <a:t> </a:t>
            </a:r>
            <a:r>
              <a:rPr lang="en-US" dirty="0" smtClean="0">
                <a:solidFill>
                  <a:srgbClr val="FF0000"/>
                </a:solidFill>
              </a:rPr>
              <a:t>(</a:t>
            </a:r>
            <a:r>
              <a:rPr lang="en-US" dirty="0" err="1" smtClean="0">
                <a:solidFill>
                  <a:srgbClr val="FF0000"/>
                </a:solidFill>
              </a:rPr>
              <a:t>aq</a:t>
            </a:r>
            <a:r>
              <a:rPr lang="en-US" dirty="0" smtClean="0">
                <a:solidFill>
                  <a:srgbClr val="FF0000"/>
                </a:solidFill>
              </a:rPr>
              <a:t>)</a:t>
            </a:r>
            <a:r>
              <a:rPr lang="en-US" dirty="0" smtClean="0"/>
              <a:t>)</a:t>
            </a:r>
            <a:r>
              <a:rPr lang="en-GB" dirty="0" smtClean="0"/>
              <a:t> </a:t>
            </a:r>
            <a:r>
              <a:rPr lang="en-US" dirty="0" smtClean="0"/>
              <a:t>leave </a:t>
            </a:r>
            <a:r>
              <a:rPr lang="en-US" dirty="0"/>
              <a:t>the atmosphere </a:t>
            </a:r>
            <a:r>
              <a:rPr lang="en-US" dirty="0" smtClean="0"/>
              <a:t>as they are </a:t>
            </a:r>
            <a:r>
              <a:rPr lang="en-US" dirty="0"/>
              <a:t>brought back down to earth e.g. on the ground, on trees, buildings, inside plants</a:t>
            </a:r>
            <a:r>
              <a:rPr lang="en-US" dirty="0" smtClean="0"/>
              <a:t> (e.g. stomata) or </a:t>
            </a:r>
            <a:r>
              <a:rPr lang="en-US" dirty="0"/>
              <a:t>animals (e.g. your lungs). </a:t>
            </a:r>
            <a:endParaRPr lang="en-GB" dirty="0" smtClean="0"/>
          </a:p>
          <a:p>
            <a:pPr>
              <a:buNone/>
            </a:pPr>
            <a:endParaRPr lang="en-GB" sz="1514" dirty="0" smtClean="0"/>
          </a:p>
          <a:p>
            <a:r>
              <a:rPr lang="en-US" dirty="0"/>
              <a:t>There are two types of acid deposition</a:t>
            </a:r>
            <a:r>
              <a:rPr lang="en-US" dirty="0" smtClean="0"/>
              <a:t>:</a:t>
            </a:r>
          </a:p>
          <a:p>
            <a:endParaRPr lang="en-GB" sz="973" dirty="0" smtClean="0"/>
          </a:p>
          <a:p>
            <a:pPr lvl="1">
              <a:buFont typeface="Wingdings" charset="2"/>
              <a:buChar char="§"/>
            </a:pPr>
            <a:r>
              <a:rPr lang="en-US" sz="3000" dirty="0">
                <a:solidFill>
                  <a:srgbClr val="FF0000"/>
                </a:solidFill>
              </a:rPr>
              <a:t>wet deposition</a:t>
            </a:r>
            <a:r>
              <a:rPr lang="en-US" sz="3000" dirty="0"/>
              <a:t>: acid rain, </a:t>
            </a:r>
            <a:r>
              <a:rPr lang="en-US" sz="3000" dirty="0" smtClean="0"/>
              <a:t>fog, sleet </a:t>
            </a:r>
            <a:r>
              <a:rPr lang="en-US" sz="3000" dirty="0"/>
              <a:t>and </a:t>
            </a:r>
            <a:r>
              <a:rPr lang="en-US" sz="3000" dirty="0" smtClean="0"/>
              <a:t>snow – involves water. </a:t>
            </a:r>
            <a:endParaRPr lang="en-GB" sz="3000" dirty="0"/>
          </a:p>
          <a:p>
            <a:pPr lvl="1">
              <a:buFont typeface="Wingdings" charset="2"/>
              <a:buChar char="§"/>
            </a:pPr>
            <a:r>
              <a:rPr lang="en-US" sz="3000" dirty="0">
                <a:solidFill>
                  <a:srgbClr val="FF0000"/>
                </a:solidFill>
              </a:rPr>
              <a:t>dry </a:t>
            </a:r>
            <a:r>
              <a:rPr lang="en-US" sz="3000" dirty="0" smtClean="0">
                <a:solidFill>
                  <a:srgbClr val="FF0000"/>
                </a:solidFill>
              </a:rPr>
              <a:t>deposition</a:t>
            </a:r>
            <a:r>
              <a:rPr lang="en-US" sz="3000" dirty="0" smtClean="0"/>
              <a:t>: gas molecules or acidic particles attached onto small airborne particles such as dust. </a:t>
            </a:r>
            <a:endParaRPr lang="en-GB" sz="3000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Nitric acid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680881"/>
            <a:ext cx="8229600" cy="344528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4400" dirty="0" smtClean="0"/>
              <a:t>Write equations to show how nitric acid is formed in the atmosphere.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26549315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b="1" dirty="0" smtClean="0"/>
              <a:t>acid deposition: origins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092" y="1143000"/>
            <a:ext cx="8591634" cy="5715000"/>
          </a:xfrm>
        </p:spPr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en-US" sz="5100" dirty="0" smtClean="0"/>
              <a:t>NO</a:t>
            </a:r>
            <a:r>
              <a:rPr lang="en-US" sz="5100" dirty="0" smtClean="0"/>
              <a:t>/NO</a:t>
            </a:r>
            <a:r>
              <a:rPr lang="en-US" sz="5100" baseline="-25000" dirty="0" smtClean="0"/>
              <a:t>2</a:t>
            </a:r>
            <a:r>
              <a:rPr lang="en-US" sz="5100" dirty="0" smtClean="0"/>
              <a:t>: </a:t>
            </a:r>
            <a:r>
              <a:rPr lang="en-US" sz="5100" dirty="0"/>
              <a:t>formed as a result of </a:t>
            </a:r>
            <a:r>
              <a:rPr lang="en-US" sz="5800" b="1" dirty="0"/>
              <a:t>high temperatures </a:t>
            </a:r>
            <a:r>
              <a:rPr lang="en-US" sz="5100" dirty="0" smtClean="0"/>
              <a:t>in </a:t>
            </a:r>
            <a:r>
              <a:rPr lang="en-US" sz="5100" b="1" dirty="0" smtClean="0"/>
              <a:t>internal combustion </a:t>
            </a:r>
            <a:r>
              <a:rPr lang="en-US" sz="5100" b="1" dirty="0" smtClean="0"/>
              <a:t>engines</a:t>
            </a:r>
            <a:r>
              <a:rPr lang="en-US" sz="5100" dirty="0"/>
              <a:t>, i.e. cars and jet engines.</a:t>
            </a:r>
            <a:endParaRPr lang="en-GB" sz="5100" dirty="0" smtClean="0"/>
          </a:p>
          <a:p>
            <a:pPr>
              <a:buNone/>
            </a:pPr>
            <a:endParaRPr lang="en-GB" sz="4400" dirty="0" smtClean="0"/>
          </a:p>
          <a:p>
            <a:pPr lvl="0">
              <a:buNone/>
            </a:pPr>
            <a:r>
              <a:rPr lang="en-US" sz="4400" dirty="0" smtClean="0"/>
              <a:t>1. Production </a:t>
            </a:r>
            <a:r>
              <a:rPr lang="en-US" sz="4400" dirty="0"/>
              <a:t>of nitrogen oxides:   N</a:t>
            </a:r>
            <a:r>
              <a:rPr lang="en-US" sz="4400" baseline="-25000" dirty="0"/>
              <a:t>2 </a:t>
            </a:r>
            <a:r>
              <a:rPr lang="en-US" sz="4400" dirty="0"/>
              <a:t> (</a:t>
            </a:r>
            <a:r>
              <a:rPr lang="en-US" sz="4400" dirty="0" err="1"/>
              <a:t>g</a:t>
            </a:r>
            <a:r>
              <a:rPr lang="en-US" sz="4400" dirty="0"/>
              <a:t>)  +    O</a:t>
            </a:r>
            <a:r>
              <a:rPr lang="en-US" sz="4400" baseline="-25000" dirty="0"/>
              <a:t>2</a:t>
            </a:r>
            <a:r>
              <a:rPr lang="en-US" sz="4400" dirty="0"/>
              <a:t>  (</a:t>
            </a:r>
            <a:r>
              <a:rPr lang="en-US" sz="4400" dirty="0" err="1"/>
              <a:t>g</a:t>
            </a:r>
            <a:r>
              <a:rPr lang="en-US" sz="4400" dirty="0"/>
              <a:t>)  </a:t>
            </a:r>
            <a:r>
              <a:rPr lang="en-US" sz="4400" dirty="0" err="1">
                <a:sym typeface="Symbol"/>
              </a:rPr>
              <a:t></a:t>
            </a:r>
            <a:r>
              <a:rPr lang="en-US" sz="4400" dirty="0"/>
              <a:t>    2NO (</a:t>
            </a:r>
            <a:r>
              <a:rPr lang="en-US" sz="4400" dirty="0" err="1"/>
              <a:t>g</a:t>
            </a:r>
            <a:r>
              <a:rPr lang="en-US" sz="4400" dirty="0"/>
              <a:t>) </a:t>
            </a:r>
            <a:endParaRPr lang="en-GB" sz="4400" dirty="0" smtClean="0"/>
          </a:p>
          <a:p>
            <a:pPr>
              <a:buNone/>
            </a:pPr>
            <a:r>
              <a:rPr lang="en-US" sz="4400" dirty="0" smtClean="0"/>
              <a:t>                                                                                                                    </a:t>
            </a:r>
          </a:p>
          <a:p>
            <a:pPr>
              <a:buNone/>
            </a:pPr>
            <a:r>
              <a:rPr lang="en-US" sz="4400" dirty="0" smtClean="0"/>
              <a:t>                            </a:t>
            </a:r>
            <a:r>
              <a:rPr lang="en-US" sz="4400" dirty="0" smtClean="0"/>
              <a:t>2NO</a:t>
            </a:r>
            <a:r>
              <a:rPr lang="en-US" sz="4400" baseline="-25000" dirty="0" smtClean="0"/>
              <a:t> </a:t>
            </a:r>
            <a:r>
              <a:rPr lang="en-US" sz="4400" dirty="0" smtClean="0"/>
              <a:t> </a:t>
            </a:r>
            <a:r>
              <a:rPr lang="en-US" sz="4400" dirty="0"/>
              <a:t>(g)  +    O</a:t>
            </a:r>
            <a:r>
              <a:rPr lang="en-US" sz="4400" baseline="-25000" dirty="0"/>
              <a:t>2</a:t>
            </a:r>
            <a:r>
              <a:rPr lang="en-US" sz="4400" dirty="0"/>
              <a:t>  (g)  </a:t>
            </a:r>
            <a:r>
              <a:rPr lang="en-US" sz="4400" dirty="0">
                <a:sym typeface="Symbol"/>
              </a:rPr>
              <a:t></a:t>
            </a:r>
            <a:r>
              <a:rPr lang="en-US" sz="4400" dirty="0"/>
              <a:t>    2NO</a:t>
            </a:r>
            <a:r>
              <a:rPr lang="en-US" sz="4400" baseline="-25000" dirty="0"/>
              <a:t>2</a:t>
            </a:r>
            <a:r>
              <a:rPr lang="en-US" sz="4400" dirty="0"/>
              <a:t> (g)</a:t>
            </a:r>
            <a:endParaRPr lang="en-GB" sz="4400" dirty="0" smtClean="0"/>
          </a:p>
          <a:p>
            <a:pPr>
              <a:buNone/>
            </a:pPr>
            <a:r>
              <a:rPr lang="en-US" sz="4400" dirty="0" smtClean="0"/>
              <a:t>          </a:t>
            </a:r>
            <a:endParaRPr lang="en-GB" sz="4400" dirty="0" smtClean="0"/>
          </a:p>
          <a:p>
            <a:pPr lvl="0">
              <a:buNone/>
            </a:pPr>
            <a:r>
              <a:rPr lang="en-US" sz="4400" dirty="0" smtClean="0"/>
              <a:t>2.  The </a:t>
            </a:r>
            <a:r>
              <a:rPr lang="en-US" sz="4400" dirty="0"/>
              <a:t>following equations show two ways in which nitric</a:t>
            </a:r>
            <a:r>
              <a:rPr lang="en-US" sz="4400" dirty="0" smtClean="0"/>
              <a:t> (V) acid </a:t>
            </a:r>
            <a:r>
              <a:rPr lang="en-US" sz="4400" dirty="0"/>
              <a:t>is formed in the atmosphere</a:t>
            </a:r>
            <a:endParaRPr lang="en-GB" sz="4400" dirty="0" smtClean="0"/>
          </a:p>
          <a:p>
            <a:pPr>
              <a:buNone/>
            </a:pPr>
            <a:endParaRPr lang="en-GB" sz="4400" dirty="0" smtClean="0"/>
          </a:p>
          <a:p>
            <a:pPr>
              <a:buNone/>
            </a:pPr>
            <a:r>
              <a:rPr lang="en-US" sz="4400" dirty="0" smtClean="0">
                <a:solidFill>
                  <a:srgbClr val="FF0000"/>
                </a:solidFill>
              </a:rPr>
              <a:t>2NO</a:t>
            </a:r>
            <a:r>
              <a:rPr lang="en-US" sz="4400" baseline="-25000" dirty="0" smtClean="0">
                <a:solidFill>
                  <a:srgbClr val="FF0000"/>
                </a:solidFill>
              </a:rPr>
              <a:t>2</a:t>
            </a:r>
            <a:r>
              <a:rPr lang="en-US" sz="4400" dirty="0" smtClean="0">
                <a:solidFill>
                  <a:srgbClr val="FF0000"/>
                </a:solidFill>
              </a:rPr>
              <a:t>  </a:t>
            </a:r>
            <a:r>
              <a:rPr lang="en-US" sz="4400" dirty="0">
                <a:solidFill>
                  <a:srgbClr val="FF0000"/>
                </a:solidFill>
              </a:rPr>
              <a:t>(</a:t>
            </a:r>
            <a:r>
              <a:rPr lang="en-US" sz="4400" dirty="0" err="1">
                <a:solidFill>
                  <a:srgbClr val="FF0000"/>
                </a:solidFill>
              </a:rPr>
              <a:t>g</a:t>
            </a:r>
            <a:r>
              <a:rPr lang="en-US" sz="4400" dirty="0">
                <a:solidFill>
                  <a:srgbClr val="FF0000"/>
                </a:solidFill>
              </a:rPr>
              <a:t>)   +   H</a:t>
            </a:r>
            <a:r>
              <a:rPr lang="en-US" sz="4400" baseline="-25000" dirty="0">
                <a:solidFill>
                  <a:srgbClr val="FF0000"/>
                </a:solidFill>
              </a:rPr>
              <a:t>2</a:t>
            </a:r>
            <a:r>
              <a:rPr lang="en-US" sz="4400" dirty="0">
                <a:solidFill>
                  <a:srgbClr val="FF0000"/>
                </a:solidFill>
              </a:rPr>
              <a:t>O  (</a:t>
            </a:r>
            <a:r>
              <a:rPr lang="en-US" sz="4400" dirty="0" err="1">
                <a:solidFill>
                  <a:srgbClr val="FF0000"/>
                </a:solidFill>
              </a:rPr>
              <a:t>l</a:t>
            </a:r>
            <a:r>
              <a:rPr lang="en-US" sz="4400" dirty="0">
                <a:solidFill>
                  <a:srgbClr val="FF0000"/>
                </a:solidFill>
              </a:rPr>
              <a:t>) </a:t>
            </a:r>
            <a:r>
              <a:rPr lang="en-US" sz="4400" dirty="0" err="1">
                <a:solidFill>
                  <a:srgbClr val="FF0000"/>
                </a:solidFill>
                <a:sym typeface="Symbol"/>
              </a:rPr>
              <a:t></a:t>
            </a:r>
            <a:r>
              <a:rPr lang="en-US" sz="4400" dirty="0">
                <a:solidFill>
                  <a:srgbClr val="FF0000"/>
                </a:solidFill>
              </a:rPr>
              <a:t>    HNO</a:t>
            </a:r>
            <a:r>
              <a:rPr lang="en-US" sz="4400" baseline="-25000" dirty="0">
                <a:solidFill>
                  <a:srgbClr val="FF0000"/>
                </a:solidFill>
              </a:rPr>
              <a:t>3</a:t>
            </a:r>
            <a:r>
              <a:rPr lang="en-US" sz="4400" dirty="0">
                <a:solidFill>
                  <a:srgbClr val="FF0000"/>
                </a:solidFill>
              </a:rPr>
              <a:t> (</a:t>
            </a:r>
            <a:r>
              <a:rPr lang="en-US" sz="4400" dirty="0" err="1">
                <a:solidFill>
                  <a:srgbClr val="FF0000"/>
                </a:solidFill>
              </a:rPr>
              <a:t>aq</a:t>
            </a:r>
            <a:r>
              <a:rPr lang="en-US" sz="4400" dirty="0">
                <a:solidFill>
                  <a:srgbClr val="FF0000"/>
                </a:solidFill>
              </a:rPr>
              <a:t>)  +  HNO</a:t>
            </a:r>
            <a:r>
              <a:rPr lang="en-US" sz="4400" baseline="-25000" dirty="0">
                <a:solidFill>
                  <a:srgbClr val="FF0000"/>
                </a:solidFill>
              </a:rPr>
              <a:t>2 </a:t>
            </a:r>
            <a:r>
              <a:rPr lang="en-US" sz="4400" dirty="0">
                <a:solidFill>
                  <a:srgbClr val="FF0000"/>
                </a:solidFill>
              </a:rPr>
              <a:t>(</a:t>
            </a:r>
            <a:r>
              <a:rPr lang="en-US" sz="4400" dirty="0" err="1">
                <a:solidFill>
                  <a:srgbClr val="FF0000"/>
                </a:solidFill>
              </a:rPr>
              <a:t>aq</a:t>
            </a:r>
            <a:r>
              <a:rPr lang="en-US" sz="4400" dirty="0">
                <a:solidFill>
                  <a:srgbClr val="FF0000"/>
                </a:solidFill>
              </a:rPr>
              <a:t>) (=nitrous acid</a:t>
            </a:r>
            <a:r>
              <a:rPr lang="en-US" sz="4400" dirty="0" smtClean="0">
                <a:solidFill>
                  <a:srgbClr val="FF0000"/>
                </a:solidFill>
              </a:rPr>
              <a:t>)</a:t>
            </a:r>
            <a:r>
              <a:rPr lang="en-US" sz="4400" baseline="-25000" dirty="0" smtClean="0">
                <a:solidFill>
                  <a:srgbClr val="FF0000"/>
                </a:solidFill>
              </a:rPr>
              <a:t> </a:t>
            </a:r>
          </a:p>
          <a:p>
            <a:pPr>
              <a:buNone/>
            </a:pPr>
            <a:endParaRPr lang="en-US" sz="4400" baseline="-25000" dirty="0" smtClean="0"/>
          </a:p>
          <a:p>
            <a:pPr>
              <a:buNone/>
            </a:pPr>
            <a:r>
              <a:rPr lang="en-US" sz="4400" baseline="-25000" dirty="0" smtClean="0"/>
              <a:t>Or</a:t>
            </a:r>
            <a:endParaRPr lang="en-US" sz="4400" dirty="0" smtClean="0"/>
          </a:p>
          <a:p>
            <a:pPr>
              <a:buNone/>
            </a:pPr>
            <a:r>
              <a:rPr lang="en-US" sz="4400" dirty="0" smtClean="0"/>
              <a:t>              </a:t>
            </a:r>
            <a:r>
              <a:rPr lang="en-US" sz="4400" dirty="0" smtClean="0">
                <a:solidFill>
                  <a:srgbClr val="FF0000"/>
                </a:solidFill>
              </a:rPr>
              <a:t>4NO</a:t>
            </a:r>
            <a:r>
              <a:rPr lang="en-US" sz="4400" baseline="-25000" dirty="0" smtClean="0">
                <a:solidFill>
                  <a:srgbClr val="FF0000"/>
                </a:solidFill>
              </a:rPr>
              <a:t>2</a:t>
            </a:r>
            <a:r>
              <a:rPr lang="en-US" sz="4400" dirty="0" smtClean="0">
                <a:solidFill>
                  <a:srgbClr val="FF0000"/>
                </a:solidFill>
              </a:rPr>
              <a:t> </a:t>
            </a:r>
            <a:r>
              <a:rPr lang="en-US" sz="4400" dirty="0">
                <a:solidFill>
                  <a:srgbClr val="FF0000"/>
                </a:solidFill>
              </a:rPr>
              <a:t>(</a:t>
            </a:r>
            <a:r>
              <a:rPr lang="en-US" sz="4400" dirty="0" err="1">
                <a:solidFill>
                  <a:srgbClr val="FF0000"/>
                </a:solidFill>
              </a:rPr>
              <a:t>g</a:t>
            </a:r>
            <a:r>
              <a:rPr lang="en-US" sz="4400" dirty="0">
                <a:solidFill>
                  <a:srgbClr val="FF0000"/>
                </a:solidFill>
              </a:rPr>
              <a:t>) + </a:t>
            </a:r>
            <a:r>
              <a:rPr lang="en-US" sz="4400" dirty="0" smtClean="0">
                <a:solidFill>
                  <a:srgbClr val="FF0000"/>
                </a:solidFill>
              </a:rPr>
              <a:t>2H</a:t>
            </a:r>
            <a:r>
              <a:rPr lang="en-US" sz="4400" baseline="-25000" dirty="0" smtClean="0">
                <a:solidFill>
                  <a:srgbClr val="FF0000"/>
                </a:solidFill>
              </a:rPr>
              <a:t>2</a:t>
            </a:r>
            <a:r>
              <a:rPr lang="en-US" sz="4400" dirty="0" smtClean="0">
                <a:solidFill>
                  <a:srgbClr val="FF0000"/>
                </a:solidFill>
              </a:rPr>
              <a:t>O </a:t>
            </a:r>
            <a:r>
              <a:rPr lang="en-US" sz="4400" dirty="0">
                <a:solidFill>
                  <a:srgbClr val="FF0000"/>
                </a:solidFill>
              </a:rPr>
              <a:t>(</a:t>
            </a:r>
            <a:r>
              <a:rPr lang="en-US" sz="4400" dirty="0" err="1">
                <a:solidFill>
                  <a:srgbClr val="FF0000"/>
                </a:solidFill>
              </a:rPr>
              <a:t>l</a:t>
            </a:r>
            <a:r>
              <a:rPr lang="en-US" sz="4400" dirty="0">
                <a:solidFill>
                  <a:srgbClr val="FF0000"/>
                </a:solidFill>
              </a:rPr>
              <a:t>)  +  O</a:t>
            </a:r>
            <a:r>
              <a:rPr lang="en-US" sz="4400" baseline="-25000" dirty="0">
                <a:solidFill>
                  <a:srgbClr val="FF0000"/>
                </a:solidFill>
              </a:rPr>
              <a:t>2</a:t>
            </a:r>
            <a:r>
              <a:rPr lang="en-US" sz="4400" dirty="0">
                <a:solidFill>
                  <a:srgbClr val="FF0000"/>
                </a:solidFill>
              </a:rPr>
              <a:t>  (</a:t>
            </a:r>
            <a:r>
              <a:rPr lang="en-US" sz="4400" dirty="0" err="1">
                <a:solidFill>
                  <a:srgbClr val="FF0000"/>
                </a:solidFill>
              </a:rPr>
              <a:t>g)</a:t>
            </a:r>
            <a:r>
              <a:rPr lang="en-US" sz="4400" dirty="0" err="1">
                <a:solidFill>
                  <a:srgbClr val="FF0000"/>
                </a:solidFill>
                <a:sym typeface="Symbol"/>
              </a:rPr>
              <a:t></a:t>
            </a:r>
            <a:r>
              <a:rPr lang="en-US" sz="4400" dirty="0">
                <a:solidFill>
                  <a:srgbClr val="FF0000"/>
                </a:solidFill>
              </a:rPr>
              <a:t>    4 HNO</a:t>
            </a:r>
            <a:r>
              <a:rPr lang="en-US" sz="4400" baseline="-25000" dirty="0">
                <a:solidFill>
                  <a:srgbClr val="FF0000"/>
                </a:solidFill>
              </a:rPr>
              <a:t>3</a:t>
            </a:r>
            <a:r>
              <a:rPr lang="en-US" sz="4400" dirty="0">
                <a:solidFill>
                  <a:srgbClr val="FF0000"/>
                </a:solidFill>
              </a:rPr>
              <a:t>  (</a:t>
            </a:r>
            <a:r>
              <a:rPr lang="en-US" sz="4400" dirty="0" err="1">
                <a:solidFill>
                  <a:srgbClr val="FF0000"/>
                </a:solidFill>
              </a:rPr>
              <a:t>aq</a:t>
            </a:r>
            <a:r>
              <a:rPr lang="en-US" sz="4400" dirty="0">
                <a:solidFill>
                  <a:srgbClr val="FF0000"/>
                </a:solidFill>
              </a:rPr>
              <a:t>) </a:t>
            </a:r>
            <a:endParaRPr lang="en-GB" sz="4400" dirty="0">
              <a:solidFill>
                <a:srgbClr val="FF0000"/>
              </a:solidFill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Sulphuric</a:t>
            </a:r>
            <a:r>
              <a:rPr lang="en-US" dirty="0" smtClean="0"/>
              <a:t> acid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6000" dirty="0" smtClean="0"/>
              <a:t>Equations!!</a:t>
            </a:r>
            <a:endParaRPr lang="en-US" sz="6000" dirty="0"/>
          </a:p>
        </p:txBody>
      </p:sp>
    </p:spTree>
    <p:extLst>
      <p:ext uri="{BB962C8B-B14F-4D97-AF65-F5344CB8AC3E}">
        <p14:creationId xmlns:p14="http://schemas.microsoft.com/office/powerpoint/2010/main" val="3426908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878620"/>
          </a:xfrm>
        </p:spPr>
        <p:txBody>
          <a:bodyPr/>
          <a:lstStyle/>
          <a:p>
            <a:r>
              <a:rPr lang="en-US" b="1" dirty="0" smtClean="0"/>
              <a:t>acid deposition: origins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99460"/>
            <a:ext cx="8458402" cy="545854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sz="4129" dirty="0" smtClean="0"/>
              <a:t>SO</a:t>
            </a:r>
            <a:r>
              <a:rPr lang="en-US" sz="4129" baseline="-25000" dirty="0" smtClean="0"/>
              <a:t>2</a:t>
            </a:r>
            <a:r>
              <a:rPr lang="en-US" sz="4129" dirty="0" smtClean="0"/>
              <a:t>/SO</a:t>
            </a:r>
            <a:r>
              <a:rPr lang="en-US" sz="4129" baseline="-25000" dirty="0" smtClean="0"/>
              <a:t>3</a:t>
            </a:r>
            <a:r>
              <a:rPr lang="en-US" dirty="0" smtClean="0"/>
              <a:t>:  </a:t>
            </a:r>
            <a:r>
              <a:rPr lang="en-US" dirty="0"/>
              <a:t>from burning of coal which contains</a:t>
            </a:r>
            <a:r>
              <a:rPr lang="en-US" dirty="0" smtClean="0"/>
              <a:t>  </a:t>
            </a:r>
          </a:p>
          <a:p>
            <a:pPr>
              <a:buNone/>
            </a:pPr>
            <a:r>
              <a:rPr lang="en-US" dirty="0" smtClean="0"/>
              <a:t>                      </a:t>
            </a:r>
            <a:r>
              <a:rPr lang="en-US" dirty="0" err="1" smtClean="0"/>
              <a:t>sulphur</a:t>
            </a:r>
            <a:r>
              <a:rPr lang="en-US" dirty="0" smtClean="0"/>
              <a:t> and from smelting plants</a:t>
            </a:r>
            <a:endParaRPr lang="en-GB" sz="1200" dirty="0" smtClean="0"/>
          </a:p>
          <a:p>
            <a:pPr>
              <a:buNone/>
            </a:pPr>
            <a:endParaRPr lang="en-GB" dirty="0" smtClean="0"/>
          </a:p>
          <a:p>
            <a:pPr marL="514350" indent="-514350">
              <a:buAutoNum type="arabicPeriod"/>
            </a:pPr>
            <a:r>
              <a:rPr lang="en-US" dirty="0" smtClean="0"/>
              <a:t>Production </a:t>
            </a:r>
            <a:r>
              <a:rPr lang="en-US" dirty="0"/>
              <a:t>of oxides:    S (</a:t>
            </a:r>
            <a:r>
              <a:rPr lang="en-US" dirty="0" err="1"/>
              <a:t>g</a:t>
            </a:r>
            <a:r>
              <a:rPr lang="en-US" dirty="0"/>
              <a:t>)  +  O</a:t>
            </a:r>
            <a:r>
              <a:rPr lang="en-US" baseline="-25000" dirty="0"/>
              <a:t>2 </a:t>
            </a:r>
            <a:r>
              <a:rPr lang="en-US" dirty="0"/>
              <a:t>(</a:t>
            </a:r>
            <a:r>
              <a:rPr lang="en-US" dirty="0" err="1"/>
              <a:t>g</a:t>
            </a:r>
            <a:r>
              <a:rPr lang="en-US" dirty="0"/>
              <a:t>) </a:t>
            </a:r>
            <a:r>
              <a:rPr lang="en-US" dirty="0" err="1">
                <a:sym typeface="Symbol"/>
              </a:rPr>
              <a:t></a:t>
            </a:r>
            <a:r>
              <a:rPr lang="en-US" dirty="0"/>
              <a:t>  SO</a:t>
            </a:r>
            <a:r>
              <a:rPr lang="en-US" baseline="-25000" dirty="0"/>
              <a:t>2</a:t>
            </a:r>
            <a:r>
              <a:rPr lang="en-US" dirty="0"/>
              <a:t> (</a:t>
            </a:r>
            <a:r>
              <a:rPr lang="en-US" dirty="0" err="1"/>
              <a:t>g</a:t>
            </a:r>
            <a:r>
              <a:rPr lang="en-US" dirty="0"/>
              <a:t>)</a:t>
            </a:r>
            <a:r>
              <a:rPr lang="en-US" dirty="0" smtClean="0"/>
              <a:t> </a:t>
            </a:r>
            <a:endParaRPr lang="en-GB" dirty="0" smtClean="0"/>
          </a:p>
          <a:p>
            <a:pPr>
              <a:buNone/>
            </a:pPr>
            <a:r>
              <a:rPr lang="en-US" dirty="0" smtClean="0"/>
              <a:t>                                2SO</a:t>
            </a:r>
            <a:r>
              <a:rPr lang="en-US" baseline="-25000" dirty="0" smtClean="0"/>
              <a:t>2 </a:t>
            </a:r>
            <a:r>
              <a:rPr lang="en-US" dirty="0" smtClean="0"/>
              <a:t> </a:t>
            </a:r>
            <a:r>
              <a:rPr lang="en-US" dirty="0"/>
              <a:t>(</a:t>
            </a:r>
            <a:r>
              <a:rPr lang="en-US" dirty="0" err="1"/>
              <a:t>g</a:t>
            </a:r>
            <a:r>
              <a:rPr lang="en-US" dirty="0"/>
              <a:t>)  +    O</a:t>
            </a:r>
            <a:r>
              <a:rPr lang="en-US" baseline="-25000" dirty="0"/>
              <a:t>2</a:t>
            </a:r>
            <a:r>
              <a:rPr lang="en-US" dirty="0"/>
              <a:t>  (</a:t>
            </a:r>
            <a:r>
              <a:rPr lang="en-US" dirty="0" err="1"/>
              <a:t>g</a:t>
            </a:r>
            <a:r>
              <a:rPr lang="en-US" dirty="0"/>
              <a:t>)  </a:t>
            </a:r>
            <a:r>
              <a:rPr lang="en-US" dirty="0" err="1">
                <a:sym typeface="Symbol"/>
              </a:rPr>
              <a:t></a:t>
            </a:r>
            <a:r>
              <a:rPr lang="en-US" dirty="0"/>
              <a:t>    2SO</a:t>
            </a:r>
            <a:r>
              <a:rPr lang="en-US" baseline="-25000" dirty="0"/>
              <a:t>3 </a:t>
            </a:r>
            <a:r>
              <a:rPr lang="en-US" dirty="0"/>
              <a:t>(</a:t>
            </a:r>
            <a:r>
              <a:rPr lang="en-US" dirty="0" err="1"/>
              <a:t>g</a:t>
            </a:r>
            <a:r>
              <a:rPr lang="en-US" dirty="0" smtClean="0"/>
              <a:t>) </a:t>
            </a:r>
            <a:endParaRPr lang="en-GB" dirty="0" smtClean="0"/>
          </a:p>
          <a:p>
            <a:pPr marL="514350" indent="-514350">
              <a:buAutoNum type="arabicPeriod" startAt="2"/>
            </a:pPr>
            <a:r>
              <a:rPr lang="en-US" dirty="0" smtClean="0"/>
              <a:t>Formation </a:t>
            </a:r>
            <a:r>
              <a:rPr lang="en-US" dirty="0"/>
              <a:t>of atmospheric </a:t>
            </a:r>
            <a:r>
              <a:rPr lang="en-US" dirty="0" err="1"/>
              <a:t>sulphuric</a:t>
            </a:r>
            <a:r>
              <a:rPr lang="en-US" dirty="0" smtClean="0"/>
              <a:t> (VI) acid </a:t>
            </a:r>
            <a:r>
              <a:rPr lang="en-US" dirty="0"/>
              <a:t>and sulfurous acid</a:t>
            </a:r>
            <a:r>
              <a:rPr lang="en-US" dirty="0" smtClean="0"/>
              <a:t> </a:t>
            </a:r>
            <a:endParaRPr lang="en-GB" dirty="0" smtClean="0"/>
          </a:p>
          <a:p>
            <a:pPr>
              <a:buNone/>
            </a:pPr>
            <a:r>
              <a:rPr lang="en-US" dirty="0" smtClean="0"/>
              <a:t>                               </a:t>
            </a:r>
            <a:r>
              <a:rPr lang="en-US" dirty="0" smtClean="0">
                <a:solidFill>
                  <a:srgbClr val="FF0000"/>
                </a:solidFill>
              </a:rPr>
              <a:t>SO</a:t>
            </a:r>
            <a:r>
              <a:rPr lang="en-US" baseline="-25000" dirty="0" smtClean="0">
                <a:solidFill>
                  <a:srgbClr val="FF0000"/>
                </a:solidFill>
              </a:rPr>
              <a:t>3 </a:t>
            </a:r>
            <a:r>
              <a:rPr lang="en-US" dirty="0" smtClean="0">
                <a:solidFill>
                  <a:srgbClr val="FF0000"/>
                </a:solidFill>
              </a:rPr>
              <a:t> (</a:t>
            </a:r>
            <a:r>
              <a:rPr lang="en-US" dirty="0" err="1" smtClean="0">
                <a:solidFill>
                  <a:srgbClr val="FF0000"/>
                </a:solidFill>
              </a:rPr>
              <a:t>g</a:t>
            </a:r>
            <a:r>
              <a:rPr lang="en-US" dirty="0" smtClean="0">
                <a:solidFill>
                  <a:srgbClr val="FF0000"/>
                </a:solidFill>
              </a:rPr>
              <a:t>) + H</a:t>
            </a:r>
            <a:r>
              <a:rPr lang="en-US" baseline="-25000" dirty="0" smtClean="0">
                <a:solidFill>
                  <a:srgbClr val="FF0000"/>
                </a:solidFill>
              </a:rPr>
              <a:t>2</a:t>
            </a:r>
            <a:r>
              <a:rPr lang="en-US" dirty="0" smtClean="0">
                <a:solidFill>
                  <a:srgbClr val="FF0000"/>
                </a:solidFill>
              </a:rPr>
              <a:t>O  (</a:t>
            </a:r>
            <a:r>
              <a:rPr lang="en-US" dirty="0" err="1" smtClean="0">
                <a:solidFill>
                  <a:srgbClr val="FF0000"/>
                </a:solidFill>
              </a:rPr>
              <a:t>l</a:t>
            </a:r>
            <a:r>
              <a:rPr lang="en-US" dirty="0" smtClean="0">
                <a:solidFill>
                  <a:srgbClr val="FF0000"/>
                </a:solidFill>
              </a:rPr>
              <a:t>) </a:t>
            </a:r>
            <a:r>
              <a:rPr lang="en-US" dirty="0" err="1" smtClean="0">
                <a:solidFill>
                  <a:srgbClr val="FF0000"/>
                </a:solidFill>
                <a:sym typeface="Symbol"/>
              </a:rPr>
              <a:t></a:t>
            </a:r>
            <a:r>
              <a:rPr lang="en-US" dirty="0" smtClean="0">
                <a:solidFill>
                  <a:srgbClr val="FF0000"/>
                </a:solidFill>
              </a:rPr>
              <a:t>   H</a:t>
            </a:r>
            <a:r>
              <a:rPr lang="en-US" baseline="-25000" dirty="0" smtClean="0">
                <a:solidFill>
                  <a:srgbClr val="FF0000"/>
                </a:solidFill>
              </a:rPr>
              <a:t>2</a:t>
            </a:r>
            <a:r>
              <a:rPr lang="en-US" dirty="0" smtClean="0">
                <a:solidFill>
                  <a:srgbClr val="FF0000"/>
                </a:solidFill>
              </a:rPr>
              <a:t>SO</a:t>
            </a:r>
            <a:r>
              <a:rPr lang="en-US" baseline="-25000" dirty="0" smtClean="0">
                <a:solidFill>
                  <a:srgbClr val="FF0000"/>
                </a:solidFill>
              </a:rPr>
              <a:t>4 </a:t>
            </a:r>
            <a:r>
              <a:rPr lang="en-US" dirty="0" smtClean="0">
                <a:solidFill>
                  <a:srgbClr val="FF0000"/>
                </a:solidFill>
              </a:rPr>
              <a:t>(</a:t>
            </a:r>
            <a:r>
              <a:rPr lang="en-US" dirty="0" err="1" smtClean="0">
                <a:solidFill>
                  <a:srgbClr val="FF0000"/>
                </a:solidFill>
              </a:rPr>
              <a:t>aq</a:t>
            </a:r>
            <a:r>
              <a:rPr lang="en-US" dirty="0" smtClean="0">
                <a:solidFill>
                  <a:srgbClr val="FF0000"/>
                </a:solidFill>
              </a:rPr>
              <a:t>)                           </a:t>
            </a:r>
          </a:p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</a:rPr>
              <a:t>           2SO</a:t>
            </a:r>
            <a:r>
              <a:rPr lang="en-US" baseline="-25000" dirty="0" smtClean="0">
                <a:solidFill>
                  <a:srgbClr val="FF0000"/>
                </a:solidFill>
              </a:rPr>
              <a:t>2</a:t>
            </a:r>
            <a:r>
              <a:rPr lang="en-US" dirty="0" smtClean="0">
                <a:solidFill>
                  <a:srgbClr val="FF0000"/>
                </a:solidFill>
              </a:rPr>
              <a:t> (</a:t>
            </a:r>
            <a:r>
              <a:rPr lang="en-US" dirty="0" err="1" smtClean="0">
                <a:solidFill>
                  <a:srgbClr val="FF0000"/>
                </a:solidFill>
              </a:rPr>
              <a:t>g</a:t>
            </a:r>
            <a:r>
              <a:rPr lang="en-US" dirty="0" smtClean="0">
                <a:solidFill>
                  <a:srgbClr val="FF0000"/>
                </a:solidFill>
              </a:rPr>
              <a:t>) + 2H</a:t>
            </a:r>
            <a:r>
              <a:rPr lang="en-US" baseline="-25000" dirty="0" smtClean="0">
                <a:solidFill>
                  <a:srgbClr val="FF0000"/>
                </a:solidFill>
              </a:rPr>
              <a:t>2</a:t>
            </a:r>
            <a:r>
              <a:rPr lang="en-US" dirty="0" smtClean="0">
                <a:solidFill>
                  <a:srgbClr val="FF0000"/>
                </a:solidFill>
              </a:rPr>
              <a:t>O (</a:t>
            </a:r>
            <a:r>
              <a:rPr lang="en-US" dirty="0" err="1" smtClean="0">
                <a:solidFill>
                  <a:srgbClr val="FF0000"/>
                </a:solidFill>
              </a:rPr>
              <a:t>l</a:t>
            </a:r>
            <a:r>
              <a:rPr lang="en-US" dirty="0" smtClean="0">
                <a:solidFill>
                  <a:srgbClr val="FF0000"/>
                </a:solidFill>
              </a:rPr>
              <a:t>)  +  O</a:t>
            </a:r>
            <a:r>
              <a:rPr lang="en-US" baseline="-25000" dirty="0" smtClean="0">
                <a:solidFill>
                  <a:srgbClr val="FF0000"/>
                </a:solidFill>
              </a:rPr>
              <a:t>2</a:t>
            </a:r>
            <a:r>
              <a:rPr lang="en-US" dirty="0" smtClean="0">
                <a:solidFill>
                  <a:srgbClr val="FF0000"/>
                </a:solidFill>
              </a:rPr>
              <a:t>  (</a:t>
            </a:r>
            <a:r>
              <a:rPr lang="en-US" dirty="0" err="1" smtClean="0">
                <a:solidFill>
                  <a:srgbClr val="FF0000"/>
                </a:solidFill>
              </a:rPr>
              <a:t>g)</a:t>
            </a:r>
            <a:r>
              <a:rPr lang="en-US" dirty="0" err="1" smtClean="0">
                <a:solidFill>
                  <a:srgbClr val="FF0000"/>
                </a:solidFill>
                <a:sym typeface="Symbol"/>
              </a:rPr>
              <a:t></a:t>
            </a:r>
            <a:r>
              <a:rPr lang="en-US" dirty="0" smtClean="0">
                <a:solidFill>
                  <a:srgbClr val="FF0000"/>
                </a:solidFill>
              </a:rPr>
              <a:t>    2H</a:t>
            </a:r>
            <a:r>
              <a:rPr lang="en-US" baseline="-25000" dirty="0" smtClean="0">
                <a:solidFill>
                  <a:srgbClr val="FF0000"/>
                </a:solidFill>
              </a:rPr>
              <a:t>2</a:t>
            </a:r>
            <a:r>
              <a:rPr lang="en-US" dirty="0" smtClean="0">
                <a:solidFill>
                  <a:srgbClr val="FF0000"/>
                </a:solidFill>
              </a:rPr>
              <a:t>SO</a:t>
            </a:r>
            <a:r>
              <a:rPr lang="en-US" baseline="-25000" dirty="0" smtClean="0">
                <a:solidFill>
                  <a:srgbClr val="FF0000"/>
                </a:solidFill>
              </a:rPr>
              <a:t>4</a:t>
            </a:r>
            <a:r>
              <a:rPr lang="en-US" dirty="0" smtClean="0">
                <a:solidFill>
                  <a:srgbClr val="FF0000"/>
                </a:solidFill>
              </a:rPr>
              <a:t> (</a:t>
            </a:r>
            <a:r>
              <a:rPr lang="en-US" dirty="0" err="1" smtClean="0">
                <a:solidFill>
                  <a:srgbClr val="FF0000"/>
                </a:solidFill>
              </a:rPr>
              <a:t>aq</a:t>
            </a:r>
            <a:r>
              <a:rPr lang="en-US" dirty="0" smtClean="0">
                <a:solidFill>
                  <a:srgbClr val="FF0000"/>
                </a:solidFill>
              </a:rPr>
              <a:t>) </a:t>
            </a:r>
          </a:p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</a:rPr>
              <a:t>                               </a:t>
            </a:r>
            <a:r>
              <a:rPr lang="en-US" dirty="0">
                <a:solidFill>
                  <a:srgbClr val="FF0000"/>
                </a:solidFill>
              </a:rPr>
              <a:t>SO</a:t>
            </a:r>
            <a:r>
              <a:rPr lang="en-US" baseline="-25000" dirty="0">
                <a:solidFill>
                  <a:srgbClr val="FF0000"/>
                </a:solidFill>
              </a:rPr>
              <a:t>2 </a:t>
            </a:r>
            <a:r>
              <a:rPr lang="en-US" dirty="0">
                <a:solidFill>
                  <a:srgbClr val="FF0000"/>
                </a:solidFill>
              </a:rPr>
              <a:t> (</a:t>
            </a:r>
            <a:r>
              <a:rPr lang="en-US" dirty="0" err="1">
                <a:solidFill>
                  <a:srgbClr val="FF0000"/>
                </a:solidFill>
              </a:rPr>
              <a:t>g</a:t>
            </a:r>
            <a:r>
              <a:rPr lang="en-US" dirty="0">
                <a:solidFill>
                  <a:srgbClr val="FF0000"/>
                </a:solidFill>
              </a:rPr>
              <a:t>) + H</a:t>
            </a:r>
            <a:r>
              <a:rPr lang="en-US" baseline="-25000" dirty="0">
                <a:solidFill>
                  <a:srgbClr val="FF0000"/>
                </a:solidFill>
              </a:rPr>
              <a:t>2</a:t>
            </a:r>
            <a:r>
              <a:rPr lang="en-US" dirty="0">
                <a:solidFill>
                  <a:srgbClr val="FF0000"/>
                </a:solidFill>
              </a:rPr>
              <a:t>O  (</a:t>
            </a:r>
            <a:r>
              <a:rPr lang="en-US" dirty="0" err="1">
                <a:solidFill>
                  <a:srgbClr val="FF0000"/>
                </a:solidFill>
              </a:rPr>
              <a:t>l</a:t>
            </a:r>
            <a:r>
              <a:rPr lang="en-US" dirty="0">
                <a:solidFill>
                  <a:srgbClr val="FF0000"/>
                </a:solidFill>
              </a:rPr>
              <a:t>) </a:t>
            </a:r>
            <a:r>
              <a:rPr lang="en-US" dirty="0" err="1">
                <a:solidFill>
                  <a:srgbClr val="FF0000"/>
                </a:solidFill>
                <a:sym typeface="Symbol"/>
              </a:rPr>
              <a:t></a:t>
            </a:r>
            <a:r>
              <a:rPr lang="en-US" dirty="0">
                <a:solidFill>
                  <a:srgbClr val="FF0000"/>
                </a:solidFill>
              </a:rPr>
              <a:t>      H</a:t>
            </a:r>
            <a:r>
              <a:rPr lang="en-US" baseline="-25000" dirty="0">
                <a:solidFill>
                  <a:srgbClr val="FF0000"/>
                </a:solidFill>
              </a:rPr>
              <a:t>2</a:t>
            </a:r>
            <a:r>
              <a:rPr lang="en-US" dirty="0">
                <a:solidFill>
                  <a:srgbClr val="FF0000"/>
                </a:solidFill>
              </a:rPr>
              <a:t>SO</a:t>
            </a:r>
            <a:r>
              <a:rPr lang="en-US" baseline="-25000" dirty="0">
                <a:solidFill>
                  <a:srgbClr val="FF0000"/>
                </a:solidFill>
              </a:rPr>
              <a:t>3</a:t>
            </a:r>
            <a:r>
              <a:rPr lang="en-US" dirty="0">
                <a:solidFill>
                  <a:srgbClr val="FF0000"/>
                </a:solidFill>
              </a:rPr>
              <a:t>(aq)</a:t>
            </a:r>
            <a:endParaRPr lang="en-GB" dirty="0">
              <a:solidFill>
                <a:srgbClr val="FF0000"/>
              </a:solidFill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2989"/>
            <a:ext cx="8229600" cy="877671"/>
          </a:xfrm>
        </p:spPr>
        <p:txBody>
          <a:bodyPr/>
          <a:lstStyle/>
          <a:p>
            <a:r>
              <a:rPr lang="en-US" b="1" dirty="0" smtClean="0"/>
              <a:t>acid deposition</a:t>
            </a:r>
            <a:endParaRPr lang="en-US" b="1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82313618"/>
              </p:ext>
            </p:extLst>
          </p:nvPr>
        </p:nvGraphicFramePr>
        <p:xfrm>
          <a:off x="47044" y="888885"/>
          <a:ext cx="9096957" cy="5705691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1453516"/>
                <a:gridCol w="7643441"/>
              </a:tblGrid>
              <a:tr h="2662656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>
                          <a:latin typeface="Arial"/>
                          <a:ea typeface="Times New Roman"/>
                          <a:cs typeface="Geneva"/>
                        </a:rPr>
                        <a:t>humans</a:t>
                      </a:r>
                      <a:endParaRPr lang="en-GB" sz="2000" b="0" dirty="0">
                        <a:latin typeface="Geneva"/>
                        <a:ea typeface="Times New Roman"/>
                        <a:cs typeface="Geneva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42900" marR="0" lvl="0" indent="-34290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irritation of the mucus membranes and lung tissue when breathing in fine droplets of acid rain; </a:t>
                      </a:r>
                      <a:endParaRPr lang="en-GB" sz="2400" b="0" dirty="0">
                        <a:latin typeface="Geneva"/>
                        <a:ea typeface="Times New Roman"/>
                        <a:cs typeface="Geneva"/>
                      </a:endParaRPr>
                    </a:p>
                    <a:p>
                      <a:pPr marL="342900" marR="0" lvl="0" indent="-34290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increase in risk of respiratory illnesses like asthma and bronchitis; </a:t>
                      </a:r>
                      <a:endParaRPr lang="en-GB" sz="2400" b="0" dirty="0">
                        <a:latin typeface="Geneva"/>
                        <a:ea typeface="Times New Roman"/>
                        <a:cs typeface="Geneva"/>
                      </a:endParaRPr>
                    </a:p>
                    <a:p>
                      <a:pPr marL="342900" marR="0" lvl="0" indent="-34290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acidic water also dissolves and leaches poisonous ions like Al</a:t>
                      </a:r>
                      <a:r>
                        <a:rPr lang="en-US" sz="2400" b="0" baseline="30000" dirty="0">
                          <a:latin typeface="Arial"/>
                          <a:ea typeface="Times New Roman"/>
                          <a:cs typeface="Geneva"/>
                        </a:rPr>
                        <a:t>3+</a:t>
                      </a: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 (linked with Alzheimer disease) and Pb</a:t>
                      </a:r>
                      <a:r>
                        <a:rPr lang="en-US" sz="2400" b="0" baseline="30000" dirty="0">
                          <a:latin typeface="Arial"/>
                          <a:ea typeface="Times New Roman"/>
                          <a:cs typeface="Geneva"/>
                        </a:rPr>
                        <a:t>2+</a:t>
                      </a:r>
                      <a:r>
                        <a:rPr lang="en-US" sz="2400" b="0" dirty="0">
                          <a:latin typeface="Arial"/>
                          <a:ea typeface="Times New Roman"/>
                          <a:cs typeface="Geneva"/>
                        </a:rPr>
                        <a:t>.</a:t>
                      </a:r>
                      <a:endParaRPr lang="en-GB" sz="2400" b="0" dirty="0">
                        <a:latin typeface="Geneva"/>
                        <a:ea typeface="Times New Roman"/>
                        <a:cs typeface="Geneva"/>
                      </a:endParaRPr>
                    </a:p>
                  </a:txBody>
                  <a:tcPr marL="68580" marR="68580" marT="0" marB="0"/>
                </a:tc>
              </a:tr>
              <a:tr h="304303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latin typeface="Arial"/>
                          <a:ea typeface="Times New Roman"/>
                          <a:cs typeface="Geneva"/>
                        </a:rPr>
                        <a:t>buildings</a:t>
                      </a:r>
                      <a:endParaRPr lang="en-GB" sz="2000">
                        <a:latin typeface="Geneva"/>
                        <a:ea typeface="Times New Roman"/>
                        <a:cs typeface="Geneva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42900" marR="0" lvl="0" indent="-34290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2400" dirty="0">
                          <a:latin typeface="Arial"/>
                          <a:ea typeface="Times New Roman"/>
                          <a:cs typeface="Geneva"/>
                        </a:rPr>
                        <a:t>corrosion of materials such as marble and dolomite (CaCO</a:t>
                      </a:r>
                      <a:r>
                        <a:rPr lang="en-US" sz="2400" baseline="-25000" dirty="0">
                          <a:latin typeface="Arial"/>
                          <a:ea typeface="Times New Roman"/>
                          <a:cs typeface="Geneva"/>
                        </a:rPr>
                        <a:t>3</a:t>
                      </a:r>
                      <a:r>
                        <a:rPr lang="en-US" sz="2400" dirty="0">
                          <a:latin typeface="Arial"/>
                          <a:ea typeface="Times New Roman"/>
                          <a:cs typeface="Geneva"/>
                        </a:rPr>
                        <a:t>.MgCO</a:t>
                      </a:r>
                      <a:r>
                        <a:rPr lang="en-US" sz="2400" baseline="-25000" dirty="0">
                          <a:latin typeface="Arial"/>
                          <a:ea typeface="Times New Roman"/>
                          <a:cs typeface="Geneva"/>
                        </a:rPr>
                        <a:t>3</a:t>
                      </a:r>
                      <a:r>
                        <a:rPr lang="en-US" sz="2400" dirty="0">
                          <a:latin typeface="Arial"/>
                          <a:ea typeface="Times New Roman"/>
                          <a:cs typeface="Geneva"/>
                        </a:rPr>
                        <a:t>): equation: </a:t>
                      </a:r>
                      <a:endParaRPr lang="en-GB" sz="2400" dirty="0">
                        <a:latin typeface="Geneva"/>
                        <a:ea typeface="Times New Roman"/>
                        <a:cs typeface="Geneva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Arial"/>
                          <a:ea typeface="Times New Roman"/>
                          <a:cs typeface="Geneva"/>
                        </a:rPr>
                        <a:t>                     </a:t>
                      </a: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 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CaCO</a:t>
                      </a:r>
                      <a:r>
                        <a:rPr lang="en-US" sz="2400" baseline="-25000" dirty="0" smtClean="0">
                          <a:latin typeface="Arial"/>
                          <a:ea typeface="Times New Roman"/>
                          <a:cs typeface="Geneva"/>
                        </a:rPr>
                        <a:t>3 </a:t>
                      </a:r>
                      <a:r>
                        <a:rPr lang="en-US" sz="2400" dirty="0">
                          <a:latin typeface="Arial"/>
                          <a:ea typeface="Times New Roman"/>
                          <a:cs typeface="Geneva"/>
                        </a:rPr>
                        <a:t>(s) +</a:t>
                      </a: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 H</a:t>
                      </a:r>
                      <a:r>
                        <a:rPr lang="en-US" sz="2400" baseline="-25000" dirty="0" smtClean="0">
                          <a:latin typeface="Arial"/>
                          <a:ea typeface="Times New Roman"/>
                          <a:cs typeface="Geneva"/>
                        </a:rPr>
                        <a:t>2</a:t>
                      </a: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SO</a:t>
                      </a:r>
                      <a:r>
                        <a:rPr lang="en-US" sz="2400" baseline="-25000" dirty="0" smtClean="0">
                          <a:latin typeface="Arial"/>
                          <a:ea typeface="Times New Roman"/>
                          <a:cs typeface="Geneva"/>
                        </a:rPr>
                        <a:t>4 </a:t>
                      </a: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(</a:t>
                      </a:r>
                      <a:r>
                        <a:rPr lang="en-US" sz="2400" dirty="0" err="1">
                          <a:latin typeface="Arial"/>
                          <a:ea typeface="Times New Roman"/>
                          <a:cs typeface="Geneva"/>
                        </a:rPr>
                        <a:t>aq</a:t>
                      </a:r>
                      <a:r>
                        <a:rPr lang="en-US" sz="2400" dirty="0">
                          <a:latin typeface="Arial"/>
                          <a:ea typeface="Times New Roman"/>
                          <a:cs typeface="Geneva"/>
                        </a:rPr>
                        <a:t>) </a:t>
                      </a: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  <a:sym typeface="Symbol"/>
                        </a:rPr>
                        <a:t></a:t>
                      </a: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 </a:t>
                      </a: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CaSO</a:t>
                      </a:r>
                      <a:r>
                        <a:rPr lang="en-US" sz="2400" baseline="-25000" dirty="0" smtClean="0">
                          <a:latin typeface="Arial"/>
                          <a:ea typeface="Times New Roman"/>
                          <a:cs typeface="Geneva"/>
                        </a:rPr>
                        <a:t>4</a:t>
                      </a: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(</a:t>
                      </a:r>
                      <a:r>
                        <a:rPr lang="en-US" sz="2400" dirty="0">
                          <a:latin typeface="Arial"/>
                          <a:ea typeface="Times New Roman"/>
                          <a:cs typeface="Geneva"/>
                        </a:rPr>
                        <a:t>s) + </a:t>
                      </a: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H</a:t>
                      </a:r>
                      <a:r>
                        <a:rPr lang="en-US" sz="2400" baseline="-25000" dirty="0" smtClean="0">
                          <a:latin typeface="Arial"/>
                          <a:ea typeface="Times New Roman"/>
                          <a:cs typeface="Geneva"/>
                        </a:rPr>
                        <a:t>2</a:t>
                      </a: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O(</a:t>
                      </a:r>
                      <a:r>
                        <a:rPr lang="en-US" sz="2400" dirty="0">
                          <a:latin typeface="Arial"/>
                          <a:ea typeface="Times New Roman"/>
                          <a:cs typeface="Geneva"/>
                        </a:rPr>
                        <a:t>l) + CO</a:t>
                      </a:r>
                      <a:r>
                        <a:rPr lang="en-US" sz="2400" baseline="-25000" dirty="0">
                          <a:latin typeface="Arial"/>
                          <a:ea typeface="Times New Roman"/>
                          <a:cs typeface="Geneva"/>
                        </a:rPr>
                        <a:t>2 </a:t>
                      </a:r>
                      <a:r>
                        <a:rPr lang="en-US" sz="2400" dirty="0">
                          <a:latin typeface="Arial"/>
                          <a:ea typeface="Times New Roman"/>
                          <a:cs typeface="Geneva"/>
                        </a:rPr>
                        <a:t>(g</a:t>
                      </a: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)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Arial"/>
                          <a:ea typeface="Times New Roman"/>
                          <a:cs typeface="Geneva"/>
                        </a:rPr>
                        <a:t> </a:t>
                      </a:r>
                      <a:endParaRPr lang="en-GB" sz="2400" dirty="0">
                        <a:latin typeface="Geneva"/>
                        <a:ea typeface="Times New Roman"/>
                        <a:cs typeface="Geneva"/>
                      </a:endParaRPr>
                    </a:p>
                    <a:p>
                      <a:pPr marL="342900" marR="0" lvl="0" indent="-34290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2400" dirty="0">
                          <a:latin typeface="Arial"/>
                          <a:ea typeface="Times New Roman"/>
                          <a:cs typeface="Geneva"/>
                        </a:rPr>
                        <a:t>faster corrosion of iron and steel structures in buildings or bridges.</a:t>
                      </a:r>
                      <a:endParaRPr lang="en-GB" sz="2400" dirty="0">
                        <a:latin typeface="Geneva"/>
                        <a:ea typeface="Times New Roman"/>
                        <a:cs typeface="Geneva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76</TotalTime>
  <Words>832</Words>
  <Application>Microsoft Macintosh PowerPoint</Application>
  <PresentationFormat>On-screen Show (4:3)</PresentationFormat>
  <Paragraphs>82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acid deposition</vt:lpstr>
      <vt:lpstr>rainwater normally acidic</vt:lpstr>
      <vt:lpstr>rainwater normally acidic</vt:lpstr>
      <vt:lpstr>acid deposition</vt:lpstr>
      <vt:lpstr>Nitric acid</vt:lpstr>
      <vt:lpstr>acid deposition: origins</vt:lpstr>
      <vt:lpstr>Sulphuric acid</vt:lpstr>
      <vt:lpstr>acid deposition: origins</vt:lpstr>
      <vt:lpstr>acid deposition</vt:lpstr>
      <vt:lpstr>acid deposition</vt:lpstr>
      <vt:lpstr>acid deposition: action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Environmental chemistry</dc:title>
  <dc:creator>Client Admin</dc:creator>
  <cp:lastModifiedBy>Nico Van De Casteele</cp:lastModifiedBy>
  <cp:revision>9</cp:revision>
  <dcterms:created xsi:type="dcterms:W3CDTF">2013-02-20T23:24:49Z</dcterms:created>
  <dcterms:modified xsi:type="dcterms:W3CDTF">2014-02-17T11:37:38Z</dcterms:modified>
</cp:coreProperties>
</file>

<file path=docProps/thumbnail.jpeg>
</file>